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1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66FFFF"/>
    <a:srgbClr val="00FF00"/>
    <a:srgbClr val="CCCC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90238-AFEE-49C8-9C67-F426737356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1AC75-1E85-4A76-A583-FE33DD2D87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7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3050"/>
            <a:ext cx="2055813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47E3E-97E7-467D-AE07-1C04A209D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0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FE8D6-EF73-4009-BBD8-246BE0F591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5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658AB-ACE7-49E7-87A3-F5CF39C54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2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4965"/>
            <a:ext cx="4037013" cy="45243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5"/>
            <a:ext cx="4038600" cy="45243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9FE7-1436-430E-9753-0E9F42AE09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8A714-383B-4933-B4F4-99E98957B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3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86388-D569-4324-BAAC-888A0A1789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8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71A78-0BFF-4E0C-AC54-138D6B82F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98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874BF-68AF-483E-BFEE-CC453E598F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7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05223-DADA-47B1-8912-BD3E732F5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73050"/>
            <a:ext cx="82280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1" y="1604965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1" y="6246815"/>
            <a:ext cx="212883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Font typeface="Times New Roman" charset="0"/>
              <a:buNone/>
              <a:tabLst>
                <a:tab pos="542925" algn="l"/>
                <a:tab pos="1085850" algn="l"/>
              </a:tabLst>
              <a:defRPr sz="1050">
                <a:solidFill>
                  <a:srgbClr val="000000"/>
                </a:solidFill>
                <a:latin typeface="Times New Roman" charset="0"/>
                <a:ea typeface="Song" charset="0"/>
                <a:cs typeface="Arial Unicode MS" charset="0"/>
              </a:defRPr>
            </a:lvl1pPr>
          </a:lstStyle>
          <a:p>
            <a:pPr defTabSz="3429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376" y="6246815"/>
            <a:ext cx="289718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Font typeface="Times New Roman" charset="0"/>
              <a:buNone/>
              <a:tabLst>
                <a:tab pos="542925" algn="l"/>
                <a:tab pos="1085850" algn="l"/>
                <a:tab pos="1628775" algn="l"/>
                <a:tab pos="2171700" algn="l"/>
              </a:tabLst>
              <a:defRPr sz="1050">
                <a:solidFill>
                  <a:srgbClr val="000000"/>
                </a:solidFill>
                <a:latin typeface="Times New Roman" charset="0"/>
                <a:ea typeface="Song" charset="0"/>
                <a:cs typeface="Arial Unicode MS" charset="0"/>
              </a:defRPr>
            </a:lvl1pPr>
          </a:lstStyle>
          <a:p>
            <a:pPr defTabSz="3429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5"/>
            <a:ext cx="212883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tabLst>
                <a:tab pos="542925" algn="l"/>
                <a:tab pos="1085850" algn="l"/>
              </a:tabLst>
              <a:defRPr sz="1050">
                <a:solidFill>
                  <a:srgbClr val="000000"/>
                </a:solidFill>
              </a:defRPr>
            </a:lvl1pPr>
          </a:lstStyle>
          <a:p>
            <a:pPr defTabSz="3429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4C255533-0506-4819-8E50-50F088106F2B}" type="slidenum">
              <a:rPr lang="en-US" smtClean="0">
                <a:latin typeface="Times New Roman" panose="02020603050405020304" pitchFamily="18" charset="0"/>
              </a:rPr>
              <a:pPr defTabSz="34290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638801"/>
            <a:ext cx="856397" cy="685800"/>
          </a:xfrm>
          <a:prstGeom prst="rect">
            <a:avLst/>
          </a:prstGeom>
        </p:spPr>
      </p:pic>
      <p:pic>
        <p:nvPicPr>
          <p:cNvPr id="10" name="Picture 2" descr="NewAPS-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01458"/>
            <a:ext cx="838200" cy="4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top-cor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top-cor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19253" y="150312"/>
            <a:ext cx="22860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 descr="top-cor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41045" y="4875438"/>
            <a:ext cx="22860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844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3429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3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3429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2pPr>
      <a:lvl3pPr algn="ctr" defTabSz="3429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3pPr>
      <a:lvl4pPr algn="ctr" defTabSz="3429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4pPr>
      <a:lvl5pPr algn="ctr" defTabSz="3429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5pPr>
      <a:lvl6pPr marL="1885950" indent="-171450" algn="ctr" defTabSz="3429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6pPr>
      <a:lvl7pPr marL="2228850" indent="-171450" algn="ctr" defTabSz="3429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7pPr>
      <a:lvl8pPr marL="2571750" indent="-171450" algn="ctr" defTabSz="3429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8pPr>
      <a:lvl9pPr marL="2914650" indent="-171450" algn="ctr" defTabSz="3429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charset="0"/>
          <a:ea typeface="Song" charset="0"/>
          <a:cs typeface="Song" charset="0"/>
        </a:defRPr>
      </a:lvl9pPr>
    </p:titleStyle>
    <p:bodyStyle>
      <a:lvl1pPr marL="257175" indent="-257175" algn="l" defTabSz="342900" rtl="0" eaLnBrk="0" fontAlgn="base" hangingPunct="0">
        <a:lnSpc>
          <a:spcPct val="93000"/>
        </a:lnSpc>
        <a:spcBef>
          <a:spcPct val="0"/>
        </a:spcBef>
        <a:spcAft>
          <a:spcPts val="1069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lnSpc>
          <a:spcPct val="93000"/>
        </a:lnSpc>
        <a:spcBef>
          <a:spcPct val="0"/>
        </a:spcBef>
        <a:spcAft>
          <a:spcPts val="854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lnSpc>
          <a:spcPct val="93000"/>
        </a:lnSpc>
        <a:spcBef>
          <a:spcPct val="0"/>
        </a:spcBef>
        <a:spcAft>
          <a:spcPts val="638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lnSpc>
          <a:spcPct val="93000"/>
        </a:lnSpc>
        <a:spcBef>
          <a:spcPct val="0"/>
        </a:spcBef>
        <a:spcAft>
          <a:spcPts val="431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lnSpc>
          <a:spcPct val="93000"/>
        </a:lnSpc>
        <a:spcBef>
          <a:spcPct val="0"/>
        </a:spcBef>
        <a:spcAft>
          <a:spcPts val="216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n-lt"/>
          <a:ea typeface="+mn-ea"/>
          <a:cs typeface="+mn-cs"/>
        </a:defRPr>
      </a:lvl5pPr>
      <a:lvl6pPr marL="1885950" indent="-171450" algn="l" defTabSz="342900" rtl="0" fontAlgn="base" hangingPunct="0">
        <a:lnSpc>
          <a:spcPct val="93000"/>
        </a:lnSpc>
        <a:spcBef>
          <a:spcPct val="0"/>
        </a:spcBef>
        <a:spcAft>
          <a:spcPts val="216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+mn-lt"/>
          <a:ea typeface="+mn-ea"/>
          <a:cs typeface="+mn-cs"/>
        </a:defRPr>
      </a:lvl6pPr>
      <a:lvl7pPr marL="2228850" indent="-171450" algn="l" defTabSz="342900" rtl="0" fontAlgn="base" hangingPunct="0">
        <a:lnSpc>
          <a:spcPct val="93000"/>
        </a:lnSpc>
        <a:spcBef>
          <a:spcPct val="0"/>
        </a:spcBef>
        <a:spcAft>
          <a:spcPts val="216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+mn-lt"/>
          <a:ea typeface="+mn-ea"/>
          <a:cs typeface="+mn-cs"/>
        </a:defRPr>
      </a:lvl7pPr>
      <a:lvl8pPr marL="2571750" indent="-171450" algn="l" defTabSz="342900" rtl="0" fontAlgn="base" hangingPunct="0">
        <a:lnSpc>
          <a:spcPct val="93000"/>
        </a:lnSpc>
        <a:spcBef>
          <a:spcPct val="0"/>
        </a:spcBef>
        <a:spcAft>
          <a:spcPts val="216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+mn-lt"/>
          <a:ea typeface="+mn-ea"/>
          <a:cs typeface="+mn-cs"/>
        </a:defRPr>
      </a:lvl8pPr>
      <a:lvl9pPr marL="2914650" indent="-171450" algn="l" defTabSz="342900" rtl="0" fontAlgn="base" hangingPunct="0">
        <a:lnSpc>
          <a:spcPct val="93000"/>
        </a:lnSpc>
        <a:spcBef>
          <a:spcPct val="0"/>
        </a:spcBef>
        <a:spcAft>
          <a:spcPts val="216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1177" y="2950573"/>
            <a:ext cx="4629794" cy="1323439"/>
          </a:xfrm>
          <a:prstGeom prst="rect">
            <a:avLst/>
          </a:prstGeom>
          <a:solidFill>
            <a:srgbClr val="CCCC0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Cadet Personal </a:t>
            </a:r>
          </a:p>
          <a:p>
            <a:pPr algn="ctr"/>
            <a:r>
              <a:rPr lang="en-US" sz="4000" b="1" dirty="0" smtClean="0"/>
              <a:t>Development Plan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3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95275" y="1125524"/>
          <a:ext cx="3762375" cy="3779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5258"/>
                <a:gridCol w="737117"/>
              </a:tblGrid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FRESHMAN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Y/N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Start Cadet Portfolio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Create 5 year plan with goals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Attain Minimum GPA of 2.75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1 Extra Curricular activity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20 </a:t>
                      </a:r>
                      <a:r>
                        <a:rPr lang="en-US" sz="1200" u="none" strike="noStrike" dirty="0" err="1">
                          <a:effectLst/>
                        </a:rPr>
                        <a:t>hrs</a:t>
                      </a:r>
                      <a:r>
                        <a:rPr lang="en-US" sz="1200" u="none" strike="noStrike" dirty="0">
                          <a:effectLst/>
                        </a:rPr>
                        <a:t> of community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Complete the Personal Skills Map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Complete Winning Colors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Complete the Learning Styles Inventory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Demonstrate 2 examples of written classwork (at least 1 essay)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Attend JCLC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Attain at least 50% on each Cadet Challenge category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Attain the rank of PFC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Demonstrate initial leadership skills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Demonstrate initial teamwork skills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 not miss &gt; 3 days of 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1 educational field trip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362450" y="1113617"/>
          <a:ext cx="4124326" cy="3849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0280"/>
                <a:gridCol w="814046"/>
              </a:tblGrid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SOPHOMORE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Y/N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98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Sign Cadet Personal Development Program contract with Instructor and guardian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Attain Minimum GPA of 3.0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Review/modify 5 </a:t>
                      </a:r>
                      <a:r>
                        <a:rPr lang="en-US" sz="1200" u="none" strike="noStrike" dirty="0" smtClean="0">
                          <a:effectLst/>
                        </a:rPr>
                        <a:t>year </a:t>
                      </a:r>
                      <a:r>
                        <a:rPr lang="en-US" sz="1200" u="none" strike="noStrike" dirty="0">
                          <a:effectLst/>
                        </a:rPr>
                        <a:t>plan and goals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1 Extra Curricular activity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20 </a:t>
                      </a:r>
                      <a:r>
                        <a:rPr lang="en-US" sz="1200" u="none" strike="noStrike" dirty="0" smtClean="0">
                          <a:effectLst/>
                        </a:rPr>
                        <a:t>hours </a:t>
                      </a:r>
                      <a:r>
                        <a:rPr lang="en-US" sz="1200" u="none" strike="noStrike" dirty="0">
                          <a:effectLst/>
                        </a:rPr>
                        <a:t>of community service, including JROTC Service Learning project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Sign up for the PSAT (October)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2 ACT/SAT workshops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Take at least 1 AP/honors course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Take at least 1 foreign language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Take Jung-Myers Briggs personality test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Join Beta Club and one other club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 not miss &gt; 3 days of 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Attain the rank of CPL/SGT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Become at least a squad leader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Score at least 60% on Cadet Challenge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Attend JCLC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Attend at least 1 social event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4" marR="7064" marT="706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001694" y="165575"/>
            <a:ext cx="5178021" cy="461665"/>
          </a:xfrm>
          <a:prstGeom prst="rect">
            <a:avLst/>
          </a:prstGeom>
          <a:solidFill>
            <a:srgbClr val="CCCC0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Cadet Personal Development Plan</a:t>
            </a:r>
          </a:p>
        </p:txBody>
      </p:sp>
    </p:spTree>
    <p:extLst>
      <p:ext uri="{BB962C8B-B14F-4D97-AF65-F5344CB8AC3E}">
        <p14:creationId xmlns:p14="http://schemas.microsoft.com/office/powerpoint/2010/main" val="6452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1287" y="1139258"/>
          <a:ext cx="3711178" cy="4341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090"/>
                <a:gridCol w="727088"/>
              </a:tblGrid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FALL JUNIOR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Y/N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Attain Minimum GPA 3.5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Review/Modify 5 </a:t>
                      </a:r>
                      <a:r>
                        <a:rPr lang="en-US" sz="1200" u="none" strike="noStrike" dirty="0" err="1">
                          <a:effectLst/>
                        </a:rPr>
                        <a:t>yr</a:t>
                      </a:r>
                      <a:r>
                        <a:rPr lang="en-US" sz="1200" u="none" strike="noStrike" dirty="0">
                          <a:effectLst/>
                        </a:rPr>
                        <a:t> plan and goals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at least 2 ACT/SAT events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Take at least 1 AP/Honors course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1 Extra Curricular activity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10 hours of community service, including Service Learning </a:t>
                      </a:r>
                      <a:r>
                        <a:rPr lang="en-US" sz="1200" u="none" strike="noStrike" dirty="0" err="1">
                          <a:effectLst/>
                        </a:rPr>
                        <a:t>Proj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Sign up for ACT or SAT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Sign up for or take ASVAB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Create a "Top 10" list of colleges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Update PSM, WC and LSI in your Cadet Portfolio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Create a Resume'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Practice interview skills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Explore potential careers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Join National Honor Society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Attain JROTC rank of at least SFC or LT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Perform company leadership position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Perform leadership function in at least one extra curricular event, club,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Start financial aid and scholarship process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187257" y="1129730"/>
          <a:ext cx="4783932" cy="4336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0378"/>
                <a:gridCol w="663554"/>
              </a:tblGrid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SPRING JUNIOR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Y/N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Take ACT or SAT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Choose potential college major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Apply for 5 colleges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Talk to college readiness about scholarships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1 Extra Curricular activity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Participate in 10 hours of community service, including Service Learning </a:t>
                      </a:r>
                      <a:r>
                        <a:rPr lang="en-US" sz="1200" u="none" strike="noStrike" dirty="0" smtClean="0">
                          <a:effectLst/>
                        </a:rPr>
                        <a:t>Project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Obtain JROTC PE/Health credit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Review official transcript, ensure enough credits to graduate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Practice interview skills, attend JROTC board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APS or other sponsored career fair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6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Submit 1 essay to a regional or national competition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at least 1 social event and educational field trip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JCLC, Boys State, Girls State, or Service Academy Leader Event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Perform leadership function in at least one extra curricular event, club,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Attain JROTC rank of at least SFC or LT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0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Start Service Academy or ROTC applications if interested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Perform company leadership position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Attain at least 75% on Cadet Challenge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9" marR="5439" marT="5439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01694" y="165575"/>
            <a:ext cx="5178021" cy="461665"/>
          </a:xfrm>
          <a:prstGeom prst="rect">
            <a:avLst/>
          </a:prstGeom>
          <a:solidFill>
            <a:srgbClr val="CCCC0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Cadet Personal Development Plan</a:t>
            </a:r>
          </a:p>
        </p:txBody>
      </p:sp>
    </p:spTree>
    <p:extLst>
      <p:ext uri="{BB962C8B-B14F-4D97-AF65-F5344CB8AC3E}">
        <p14:creationId xmlns:p14="http://schemas.microsoft.com/office/powerpoint/2010/main" val="347333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17229" y="1103880"/>
          <a:ext cx="4120753" cy="4095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2578"/>
                <a:gridCol w="638175"/>
              </a:tblGrid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FALL SENIOR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Y/N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Assess ACT/SAT scores, attend ACT/SAT improvement workshop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Retake ACT/SAT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Attain Minimum GPA 3.5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Talk to Military recruiters about college and career options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Continue application process for at least 5 colleges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Take at least 1 AP/Honors or dual enrollment course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Apply for 10 college scholarships through College Options Foundation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Attend 1 college fair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Lead a community service event (20 </a:t>
                      </a:r>
                      <a:r>
                        <a:rPr lang="en-US" sz="1200" u="none" strike="noStrike" dirty="0" err="1">
                          <a:effectLst/>
                        </a:rPr>
                        <a:t>hrs</a:t>
                      </a:r>
                      <a:r>
                        <a:rPr lang="en-US" sz="1200" u="none" strike="noStrike" dirty="0">
                          <a:effectLst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Lead an extra curricular event, club, or sport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Obtain a battalion staff position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Visit 1 college campus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Conduct final review of transcript, graduation requirements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Review/modify resume'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Start a budget for post-high school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852306" y="1106262"/>
          <a:ext cx="3857625" cy="3116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9925"/>
                <a:gridCol w="647700"/>
              </a:tblGrid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SPRING SENIOR 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Y/N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5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Submit FAFSA for college financial aid packets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9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Review transcript, on track to graduate with a 3.5 GPA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Receive Letters of Acceptance to at least 3 </a:t>
                      </a:r>
                      <a:r>
                        <a:rPr lang="en-US" sz="1200" u="none" strike="noStrike" dirty="0" smtClean="0">
                          <a:effectLst/>
                        </a:rPr>
                        <a:t>colleges, military contract, or business job acceptance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Continue application for at least 10 scholarships, receive at least 1 scholarship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Schedule last ACT/SAT if needed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Attain at least 80% on Cadet Challenge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Review/modify resume'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Visit 2 college campuses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Interview for job or summer internship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Graduate!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01694" y="165575"/>
            <a:ext cx="5178021" cy="461665"/>
          </a:xfrm>
          <a:prstGeom prst="rect">
            <a:avLst/>
          </a:prstGeom>
          <a:solidFill>
            <a:srgbClr val="CCCC0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Cadet Personal Development Plan</a:t>
            </a:r>
          </a:p>
        </p:txBody>
      </p:sp>
    </p:spTree>
    <p:extLst>
      <p:ext uri="{BB962C8B-B14F-4D97-AF65-F5344CB8AC3E}">
        <p14:creationId xmlns:p14="http://schemas.microsoft.com/office/powerpoint/2010/main" val="5683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ong"/>
        <a:cs typeface="Song"/>
      </a:majorFont>
      <a:minorFont>
        <a:latin typeface="Arial"/>
        <a:ea typeface="Song"/>
        <a:cs typeface="Song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Song" charset="0"/>
            <a:cs typeface="Song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Song" charset="0"/>
            <a:cs typeface="Song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ECCF89E68F542BA75D069594F77AE" ma:contentTypeVersion="0" ma:contentTypeDescription="Create a new document." ma:contentTypeScope="" ma:versionID="b5f17cb894856a632d78211ddfaab87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A91DD1-DE0A-4097-AD40-EE49BC3A59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4FC2B1-E9BE-464D-9C57-C68D33AAD0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A65158F-4302-4AC7-80E3-D8025D7C6294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680</Words>
  <Application>Microsoft Office PowerPoint</Application>
  <PresentationFormat>On-screen Show (4:3)</PresentationFormat>
  <Paragraphs>205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Calibri</vt:lpstr>
      <vt:lpstr>Song</vt:lpstr>
      <vt:lpstr>Times New Roman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Rooker, Robert W LTC</dc:creator>
  <cp:lastModifiedBy>Flanagan, Lisa</cp:lastModifiedBy>
  <cp:revision>84</cp:revision>
  <dcterms:created xsi:type="dcterms:W3CDTF">2015-01-09T21:05:45Z</dcterms:created>
  <dcterms:modified xsi:type="dcterms:W3CDTF">2015-12-18T13:08:11Z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0x010100180ECCF89E68F542BA75D069594F77AE</vt:lpwstr>
  </property>
</Properties>
</file>